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50"/>
  </p:handoutMasterIdLst>
  <p:sldIdLst>
    <p:sldId id="257" r:id="rId3"/>
    <p:sldId id="258" r:id="rId4"/>
    <p:sldId id="280" r:id="rId5"/>
    <p:sldId id="281" r:id="rId7"/>
    <p:sldId id="282" r:id="rId8"/>
    <p:sldId id="306" r:id="rId9"/>
    <p:sldId id="307" r:id="rId10"/>
    <p:sldId id="285" r:id="rId11"/>
    <p:sldId id="283" r:id="rId12"/>
    <p:sldId id="286" r:id="rId13"/>
    <p:sldId id="309" r:id="rId14"/>
    <p:sldId id="288" r:id="rId15"/>
    <p:sldId id="338" r:id="rId16"/>
    <p:sldId id="339" r:id="rId17"/>
    <p:sldId id="340" r:id="rId18"/>
    <p:sldId id="342" r:id="rId19"/>
    <p:sldId id="343" r:id="rId20"/>
    <p:sldId id="347" r:id="rId21"/>
    <p:sldId id="344" r:id="rId22"/>
    <p:sldId id="345" r:id="rId23"/>
    <p:sldId id="346" r:id="rId24"/>
    <p:sldId id="287" r:id="rId25"/>
    <p:sldId id="260" r:id="rId26"/>
    <p:sldId id="261" r:id="rId27"/>
    <p:sldId id="262" r:id="rId28"/>
    <p:sldId id="264" r:id="rId29"/>
    <p:sldId id="263" r:id="rId30"/>
    <p:sldId id="265" r:id="rId31"/>
    <p:sldId id="266" r:id="rId32"/>
    <p:sldId id="267" r:id="rId33"/>
    <p:sldId id="268" r:id="rId34"/>
    <p:sldId id="270" r:id="rId35"/>
    <p:sldId id="274" r:id="rId36"/>
    <p:sldId id="278" r:id="rId37"/>
    <p:sldId id="277" r:id="rId38"/>
    <p:sldId id="279" r:id="rId39"/>
    <p:sldId id="269" r:id="rId40"/>
    <p:sldId id="271" r:id="rId41"/>
    <p:sldId id="308" r:id="rId42"/>
    <p:sldId id="311" r:id="rId43"/>
    <p:sldId id="312" r:id="rId44"/>
    <p:sldId id="313" r:id="rId45"/>
    <p:sldId id="314" r:id="rId46"/>
    <p:sldId id="315" r:id="rId47"/>
    <p:sldId id="310" r:id="rId48"/>
    <p:sldId id="316" r:id="rId4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63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模板参数：多个模板参数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zh-CN"/>
              <a:t>int N </a:t>
            </a:r>
            <a:r>
              <a:rPr lang="zh-CN" altLang="en-US"/>
              <a:t>和</a:t>
            </a:r>
            <a:r>
              <a:rPr lang="en-US" altLang="zh-CN"/>
              <a:t> class T </a:t>
            </a:r>
            <a:r>
              <a:rPr lang="zh-CN" altLang="en-US"/>
              <a:t>可以一起使用。</a:t>
            </a:r>
            <a:endParaRPr lang="zh-CN" altLang="en-US"/>
          </a:p>
          <a:p>
            <a:r>
              <a:rPr lang="zh-CN" altLang="en-US"/>
              <a:t>你只需要指定其中一部分参数即可，会自动根据参数类型（</a:t>
            </a:r>
            <a:r>
              <a:rPr lang="en-US" altLang="zh-CN"/>
              <a:t>T msg</a:t>
            </a:r>
            <a:r>
              <a:rPr lang="zh-CN" altLang="en-US"/>
              <a:t>）、默认值（</a:t>
            </a:r>
            <a:r>
              <a:rPr lang="en-US" altLang="zh-CN"/>
              <a:t>int N = 1</a:t>
            </a:r>
            <a:r>
              <a:rPr lang="zh-CN" altLang="en-US"/>
              <a:t>），推断</a:t>
            </a:r>
            <a:r>
              <a:rPr lang="zh-CN" altLang="en-US">
                <a:sym typeface="+mn-ea"/>
              </a:rPr>
              <a:t>尖括号里没有指定的那些参数。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模板参数：参数部分特化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func(T t) </a:t>
            </a:r>
            <a:r>
              <a:rPr lang="zh-CN" altLang="en-US"/>
              <a:t>完全让参数类型取决于调用者。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func(vector&lt;T&gt; t) </a:t>
            </a:r>
            <a:r>
              <a:rPr lang="zh-CN" altLang="en-US"/>
              <a:t>这样则可以限定仅仅为</a:t>
            </a:r>
            <a:r>
              <a:rPr lang="en-US" altLang="zh-CN"/>
              <a:t> vector </a:t>
            </a:r>
            <a:r>
              <a:rPr lang="zh-CN" altLang="en-US"/>
              <a:t>类型的参数。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这里用了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const 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避免不必要的的拷贝。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不过，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这种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部分特化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也不支持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隐式转换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4070" y="1591945"/>
            <a:ext cx="5356860" cy="481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391275"/>
            <a:ext cx="5905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为什么要支持整数作为模板参数：因为是编译期常量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lnSpcReduction="20000"/>
          </a:bodyPr>
          <a:p>
            <a:r>
              <a:rPr lang="zh-CN" altLang="en-US"/>
              <a:t>你可能会想，模板只需要支持</a:t>
            </a:r>
            <a:r>
              <a:rPr lang="en-US" altLang="zh-CN"/>
              <a:t> class T </a:t>
            </a:r>
            <a:r>
              <a:rPr lang="zh-CN" altLang="en-US"/>
              <a:t>不就行了？反正</a:t>
            </a:r>
            <a:r>
              <a:rPr lang="en-US" altLang="zh-CN"/>
              <a:t> int N </a:t>
            </a:r>
            <a:r>
              <a:rPr lang="zh-CN" altLang="en-US"/>
              <a:t>可以作为</a:t>
            </a:r>
            <a:r>
              <a:rPr lang="zh-CN" altLang="en-US" b="1"/>
              <a:t>函数的参数</a:t>
            </a:r>
            <a:r>
              <a:rPr lang="zh-CN" altLang="en-US"/>
              <a:t>传入，模板还不支持浮点。</a:t>
            </a:r>
            <a:endParaRPr lang="zh-CN" altLang="en-US"/>
          </a:p>
          <a:p>
            <a:r>
              <a:rPr lang="en-US" altLang="zh-CN"/>
              <a:t>template &lt;int N&gt; void func();</a:t>
            </a:r>
            <a:endParaRPr lang="en-US" altLang="zh-CN"/>
          </a:p>
          <a:p>
            <a:r>
              <a:rPr lang="zh-CN" altLang="en-US"/>
              <a:t>和</a:t>
            </a:r>
            <a:endParaRPr lang="zh-CN" altLang="en-US"/>
          </a:p>
          <a:p>
            <a:r>
              <a:rPr lang="en-US" altLang="zh-CN">
                <a:sym typeface="+mn-ea"/>
              </a:rPr>
              <a:t>void func</a:t>
            </a:r>
            <a:r>
              <a:rPr lang="en-US" altLang="zh-CN"/>
              <a:t>(int N);</a:t>
            </a:r>
            <a:endParaRPr lang="en-US" altLang="zh-CN"/>
          </a:p>
          <a:p>
            <a:r>
              <a:rPr lang="zh-CN" altLang="en-US"/>
              <a:t>一个是模板参数，一个是函数参数，有什么区别？</a:t>
            </a:r>
            <a:r>
              <a:rPr lang="zh-CN" altLang="en-US">
                <a:sym typeface="+mn-ea"/>
              </a:rPr>
              <a:t>有很大区别！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762625" cy="4351655"/>
          </a:xfrm>
        </p:spPr>
        <p:txBody>
          <a:bodyPr>
            <a:normAutofit lnSpcReduction="20000"/>
          </a:bodyPr>
          <a:p>
            <a:r>
              <a:rPr lang="en-US" altLang="zh-CN" sz="1715"/>
              <a:t>template &lt;int N&gt; </a:t>
            </a:r>
            <a:r>
              <a:rPr lang="zh-CN" altLang="en-US" sz="1715"/>
              <a:t>传入的</a:t>
            </a:r>
            <a:r>
              <a:rPr lang="en-US" altLang="zh-CN" sz="1715"/>
              <a:t> N</a:t>
            </a:r>
            <a:r>
              <a:rPr lang="zh-CN" altLang="en-US" sz="1715"/>
              <a:t>，是一个</a:t>
            </a:r>
            <a:r>
              <a:rPr lang="zh-CN" altLang="en-US" sz="1715" b="1"/>
              <a:t>编译期常量</a:t>
            </a:r>
            <a:r>
              <a:rPr lang="zh-CN" altLang="en-US" sz="1715"/>
              <a:t>，</a:t>
            </a:r>
            <a:r>
              <a:rPr lang="zh-CN" altLang="en-US" sz="1715" u="sng"/>
              <a:t>每个不同的</a:t>
            </a:r>
            <a:r>
              <a:rPr lang="en-US" altLang="zh-CN" sz="1715" u="sng"/>
              <a:t> N</a:t>
            </a:r>
            <a:r>
              <a:rPr lang="zh-CN" altLang="en-US" sz="1715" u="sng"/>
              <a:t>，编译器都会单独生成一份代码</a:t>
            </a:r>
            <a:r>
              <a:rPr lang="zh-CN" altLang="en-US" sz="1715"/>
              <a:t>，从而可以对他做单独的优化。</a:t>
            </a:r>
            <a:endParaRPr lang="zh-CN" altLang="en-US" sz="1715"/>
          </a:p>
          <a:p>
            <a:r>
              <a:rPr lang="zh-CN" altLang="en-US" sz="1715"/>
              <a:t>而</a:t>
            </a:r>
            <a:r>
              <a:rPr lang="en-US" altLang="zh-CN" sz="1715"/>
              <a:t> func(int N)</a:t>
            </a:r>
            <a:r>
              <a:rPr lang="zh-CN" altLang="en-US" sz="1715"/>
              <a:t>，则变成</a:t>
            </a:r>
            <a:r>
              <a:rPr lang="zh-CN" altLang="en-US" sz="1715" b="1"/>
              <a:t>运行</a:t>
            </a:r>
            <a:r>
              <a:rPr lang="zh-CN" altLang="en-US" sz="1715" b="1">
                <a:sym typeface="+mn-ea"/>
              </a:rPr>
              <a:t>期</a:t>
            </a:r>
            <a:r>
              <a:rPr lang="zh-CN" altLang="en-US" sz="1715" b="1"/>
              <a:t>常量</a:t>
            </a:r>
            <a:r>
              <a:rPr lang="zh-CN" altLang="en-US" sz="1715"/>
              <a:t>，编译器无法自动优化，只能运行时根据被调用参数</a:t>
            </a:r>
            <a:r>
              <a:rPr lang="en-US" altLang="zh-CN" sz="1715"/>
              <a:t> N </a:t>
            </a:r>
            <a:r>
              <a:rPr lang="zh-CN" altLang="en-US" sz="1715"/>
              <a:t>的不同。</a:t>
            </a:r>
            <a:endParaRPr lang="zh-CN" altLang="en-US" sz="1715"/>
          </a:p>
          <a:p>
            <a:r>
              <a:rPr lang="zh-CN" altLang="en-US" sz="1715">
                <a:sym typeface="+mn-ea"/>
              </a:rPr>
              <a:t>比如</a:t>
            </a:r>
            <a:r>
              <a:rPr lang="en-US" altLang="zh-CN" sz="1715">
                <a:sym typeface="+mn-ea"/>
              </a:rPr>
              <a:t> show_times&lt;0&gt;() </a:t>
            </a:r>
            <a:r>
              <a:rPr lang="zh-CN" altLang="en-US" sz="1715">
                <a:sym typeface="+mn-ea"/>
              </a:rPr>
              <a:t>编译器就可以自动优化为一个空函数。因此模板元编程对高性能编程很重要。</a:t>
            </a:r>
            <a:endParaRPr lang="zh-CN" altLang="en-US" sz="1715">
              <a:sym typeface="+mn-ea"/>
            </a:endParaRPr>
          </a:p>
          <a:p>
            <a:r>
              <a:rPr lang="zh-CN" altLang="en-US" sz="1715">
                <a:sym typeface="+mn-ea"/>
              </a:rPr>
              <a:t>通常来说，模板的内部实现需要被暴露出来，除非使用特殊的手段，否则，</a:t>
            </a:r>
            <a:r>
              <a:rPr lang="zh-CN" altLang="en-US" sz="1715" u="sng">
                <a:sym typeface="+mn-ea"/>
              </a:rPr>
              <a:t>定义和实现</a:t>
            </a:r>
            <a:r>
              <a:rPr lang="zh-CN" altLang="en-US" sz="1715">
                <a:sym typeface="+mn-ea"/>
              </a:rPr>
              <a:t>都必须放在头文件里。</a:t>
            </a:r>
            <a:endParaRPr lang="zh-CN" altLang="en-US" sz="1715">
              <a:sym typeface="+mn-ea"/>
            </a:endParaRPr>
          </a:p>
          <a:p>
            <a:r>
              <a:rPr lang="zh-CN" altLang="en-US" sz="1715"/>
              <a:t>但也正因如此，如果过度使用模板，会导致生成的二进制文件大小剧增，编译变得很慢等。</a:t>
            </a:r>
            <a:endParaRPr lang="en-US" altLang="zh-CN" sz="1715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在右边这个案例中，我们声明了一个</a:t>
            </a:r>
            <a:r>
              <a:rPr lang="en-US" altLang="zh-CN"/>
              <a:t> sumto </a:t>
            </a:r>
            <a:r>
              <a:rPr lang="zh-CN" altLang="en-US"/>
              <a:t>函数，作用是求出从</a:t>
            </a:r>
            <a:r>
              <a:rPr lang="en-US" altLang="zh-CN"/>
              <a:t> 1 </a:t>
            </a:r>
            <a:r>
              <a:rPr lang="zh-CN" altLang="en-US"/>
              <a:t>到</a:t>
            </a:r>
            <a:r>
              <a:rPr lang="en-US" altLang="zh-CN"/>
              <a:t> n </a:t>
            </a:r>
            <a:r>
              <a:rPr lang="zh-CN" altLang="en-US"/>
              <a:t>所有数字的和。</a:t>
            </a:r>
            <a:endParaRPr lang="zh-CN" altLang="en-US"/>
          </a:p>
          <a:p>
            <a:r>
              <a:rPr lang="zh-CN" altLang="en-US"/>
              <a:t>用一个</a:t>
            </a:r>
            <a:r>
              <a:rPr lang="en-US" altLang="zh-CN"/>
              <a:t> debug </a:t>
            </a:r>
            <a:r>
              <a:rPr lang="zh-CN" altLang="en-US"/>
              <a:t>参数控制是否输出调试信息。</a:t>
            </a:r>
            <a:endParaRPr lang="zh-CN" altLang="en-US"/>
          </a:p>
          <a:p>
            <a:r>
              <a:rPr lang="zh-CN" altLang="en-US"/>
              <a:t>但是这样</a:t>
            </a:r>
            <a:r>
              <a:rPr lang="en-US" altLang="zh-CN"/>
              <a:t> debug </a:t>
            </a:r>
            <a:r>
              <a:rPr lang="zh-CN" altLang="en-US"/>
              <a:t>是运行时判断，这样即使是</a:t>
            </a:r>
            <a:r>
              <a:rPr lang="en-US" altLang="zh-CN"/>
              <a:t> debug </a:t>
            </a:r>
            <a:r>
              <a:rPr lang="zh-CN" altLang="en-US"/>
              <a:t>为</a:t>
            </a:r>
            <a:r>
              <a:rPr lang="en-US" altLang="zh-CN"/>
              <a:t> false </a:t>
            </a:r>
            <a:r>
              <a:rPr lang="zh-CN" altLang="en-US"/>
              <a:t>也会浪费</a:t>
            </a:r>
            <a:r>
              <a:rPr lang="en-US" altLang="zh-CN"/>
              <a:t> CPU </a:t>
            </a:r>
            <a:r>
              <a:rPr lang="zh-CN" altLang="en-US"/>
              <a:t>时间。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4700"/>
            <a:ext cx="6181090" cy="3914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0" y="6638925"/>
            <a:ext cx="3219450" cy="2190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847330" y="270827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因此可以把</a:t>
            </a:r>
            <a:r>
              <a:rPr lang="en-US" altLang="zh-CN"/>
              <a:t> debug </a:t>
            </a:r>
            <a:r>
              <a:rPr lang="zh-CN" altLang="en-US"/>
              <a:t>改成模板参数，这样就是编译期常量。编译器会生成</a:t>
            </a:r>
            <a:r>
              <a:rPr lang="zh-CN" altLang="en-US" b="1"/>
              <a:t>两份函数</a:t>
            </a:r>
            <a:r>
              <a:rPr lang="en-US" altLang="zh-CN"/>
              <a:t> sumto&lt;true&gt; </a:t>
            </a:r>
            <a:r>
              <a:rPr lang="zh-CN" altLang="en-US"/>
              <a:t>和</a:t>
            </a:r>
            <a:r>
              <a:rPr lang="en-US" altLang="zh-CN"/>
              <a:t> sumto&lt;false&gt;</a:t>
            </a:r>
            <a:r>
              <a:rPr lang="zh-CN" altLang="en-US"/>
              <a:t>。前者保留了调试用的打印语句，后者则完全为性能优化而可以去掉打印语句。</a:t>
            </a:r>
            <a:endParaRPr lang="zh-CN" altLang="en-US"/>
          </a:p>
          <a:p>
            <a:r>
              <a:rPr lang="zh-CN" altLang="en-US"/>
              <a:t>后者其实在编译器看来就是</a:t>
            </a:r>
            <a:endParaRPr lang="zh-CN" altLang="en-US"/>
          </a:p>
          <a:p>
            <a:r>
              <a:rPr lang="en-US" altLang="zh-CN"/>
              <a:t>if (false) std::cout &lt;&lt; ...</a:t>
            </a:r>
            <a:endParaRPr lang="en-US" altLang="zh-CN"/>
          </a:p>
          <a:p>
            <a:r>
              <a:rPr lang="zh-CN" altLang="en-US"/>
              <a:t>这样显然是会被他自动优化掉的。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1974850"/>
            <a:ext cx="6102985" cy="405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42480" y="2585720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模板的应用：编译期分支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更进一步，可以用</a:t>
            </a:r>
            <a:r>
              <a:rPr lang="en-US" altLang="zh-CN"/>
              <a:t>C++17</a:t>
            </a:r>
            <a:r>
              <a:rPr lang="zh-CN" altLang="en-US"/>
              <a:t>的</a:t>
            </a:r>
            <a:r>
              <a:rPr lang="en-US" altLang="zh-CN"/>
              <a:t> if constexpr </a:t>
            </a:r>
            <a:r>
              <a:rPr lang="zh-CN" altLang="en-US"/>
              <a:t>语法，保证是编译期确定的分支：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（下一讲会深入分析编译器的工作原理）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080885" y="379158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2470" y="2063750"/>
            <a:ext cx="586676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模板的难题：编译期常量的限制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编译期常量的限制就在于他不能通过</a:t>
            </a:r>
            <a:r>
              <a:rPr lang="zh-CN" altLang="en-US" b="1">
                <a:sym typeface="+mn-ea"/>
              </a:rPr>
              <a:t>运行时变量</a:t>
            </a:r>
            <a:r>
              <a:rPr lang="zh-CN" altLang="en-US">
                <a:sym typeface="+mn-ea"/>
              </a:rPr>
              <a:t>组成的表达式来指定。比如：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这里在</a:t>
            </a:r>
            <a:r>
              <a:rPr lang="en-US" altLang="zh-CN"/>
              <a:t> if constexpr </a:t>
            </a:r>
            <a:r>
              <a:rPr lang="zh-CN" altLang="en-US"/>
              <a:t>的表达式里用到了运行时变量，从而无法作为编译期分支的条件。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5185" y="2661920"/>
            <a:ext cx="5039995" cy="45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76040"/>
            <a:ext cx="83820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</a:t>
            </a:r>
            <a:r>
              <a:rPr lang="zh-CN" altLang="en-US">
                <a:sym typeface="+mn-ea"/>
              </a:rPr>
              <a:t>难题：编译期常量的限制（续）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0665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if constexpr </a:t>
            </a:r>
            <a:r>
              <a:rPr lang="zh-CN" altLang="en-US">
                <a:sym typeface="+mn-ea"/>
              </a:rPr>
              <a:t>的表达式不能用运行时变量，模板尖括号内的参数也不能：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bool debug </a:t>
            </a:r>
            <a:r>
              <a:rPr lang="zh-CN" altLang="en-US">
                <a:sym typeface="+mn-ea"/>
              </a:rPr>
              <a:t>变量的定义前面加上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来解决：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但这样</a:t>
            </a:r>
            <a:r>
              <a:rPr lang="en-US" altLang="zh-CN">
                <a:sym typeface="+mn-ea"/>
              </a:rPr>
              <a:t> debug = </a:t>
            </a:r>
            <a:r>
              <a:rPr lang="zh-CN" altLang="en-US">
                <a:sym typeface="+mn-ea"/>
              </a:rPr>
              <a:t>右边的值也必须为编译期常量，否则出错：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885" y="1813560"/>
            <a:ext cx="477012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80" y="3478530"/>
            <a:ext cx="4905375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80" y="5086985"/>
            <a:ext cx="486727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5145405"/>
          </a:xfrm>
        </p:spPr>
        <p:txBody>
          <a:bodyPr/>
          <a:p>
            <a:r>
              <a:rPr lang="zh-CN" altLang="en-US"/>
              <a:t>编译期</a:t>
            </a:r>
            <a:r>
              <a:rPr lang="en-US" altLang="zh-CN"/>
              <a:t> constexpr </a:t>
            </a:r>
            <a:r>
              <a:rPr lang="zh-CN" altLang="en-US"/>
              <a:t>的表达式，一般是无法调用其他函数的。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解决：如果能保证</a:t>
            </a:r>
            <a:r>
              <a:rPr lang="en-US" altLang="zh-CN"/>
              <a:t> isnegative </a:t>
            </a:r>
            <a:r>
              <a:rPr lang="zh-CN" altLang="en-US"/>
              <a:t>里都可以在编译期求值，将他前面也标上</a:t>
            </a:r>
            <a:r>
              <a:rPr lang="en-US" altLang="zh-CN"/>
              <a:t> constexpr </a:t>
            </a:r>
            <a:r>
              <a:rPr lang="zh-CN" altLang="en-US"/>
              <a:t>即可。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函数不能调用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non-constexpr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函数。而且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函数必须是内联（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inline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）的，不能分离声明和定义在另一个文件里。标准库的很多函数如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std::min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函数，可以放心大胆在模板尖括号内使用。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025" y="2167255"/>
            <a:ext cx="493395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4953000"/>
            <a:ext cx="3733800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0" y="5657850"/>
            <a:ext cx="8953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16990"/>
            <a:ext cx="10515600" cy="4607560"/>
          </a:xfrm>
        </p:spPr>
        <p:txBody>
          <a:bodyPr/>
          <a:p>
            <a:r>
              <a:rPr lang="zh-CN" altLang="en-US"/>
              <a:t>如果我们试着像</a:t>
            </a:r>
            <a:r>
              <a:rPr lang="zh-CN" altLang="en-US" b="1"/>
              <a:t>传统函数</a:t>
            </a:r>
            <a:r>
              <a:rPr lang="zh-CN" altLang="en-US"/>
              <a:t>那样分离</a:t>
            </a:r>
            <a:r>
              <a:rPr lang="zh-CN" altLang="en-US" b="1"/>
              <a:t>模板函数</a:t>
            </a:r>
            <a:r>
              <a:rPr lang="zh-CN" altLang="en-US"/>
              <a:t>的声明与实现：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就会出现</a:t>
            </a:r>
            <a:r>
              <a:rPr lang="en-US" altLang="zh-CN"/>
              <a:t> undefined reference </a:t>
            </a:r>
            <a:r>
              <a:rPr lang="zh-CN" altLang="en-US"/>
              <a:t>错误：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762125"/>
            <a:ext cx="5153025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1762125"/>
            <a:ext cx="641985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" y="3838575"/>
            <a:ext cx="327660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5924550"/>
            <a:ext cx="72771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这是因为编译器对模板的</a:t>
            </a:r>
            <a:r>
              <a:rPr lang="zh-CN" altLang="en-US"/>
              <a:t>编译是</a:t>
            </a:r>
            <a:r>
              <a:rPr lang="zh-CN" altLang="en-US" b="1"/>
              <a:t>惰性</a:t>
            </a:r>
            <a:r>
              <a:rPr lang="zh-CN" altLang="en-US"/>
              <a:t>的，即只有当前</a:t>
            </a:r>
            <a:r>
              <a:rPr lang="en-US" altLang="zh-CN"/>
              <a:t> .cpp </a:t>
            </a:r>
            <a:r>
              <a:rPr lang="zh-CN" altLang="en-US"/>
              <a:t>文件用到了这个模板，该模板里的函数才会被定义。而我们的</a:t>
            </a:r>
            <a:r>
              <a:rPr lang="en-US" altLang="zh-CN"/>
              <a:t> sumto.cpp </a:t>
            </a:r>
            <a:r>
              <a:rPr lang="zh-CN" altLang="en-US"/>
              <a:t>中没有用到</a:t>
            </a:r>
            <a:r>
              <a:rPr lang="en-US" altLang="zh-CN"/>
              <a:t> sumto&lt;&gt; </a:t>
            </a:r>
            <a:r>
              <a:rPr lang="zh-CN" altLang="en-US"/>
              <a:t>函数的任何一</a:t>
            </a:r>
            <a:r>
              <a:rPr lang="zh-CN" altLang="en-US">
                <a:sym typeface="+mn-ea"/>
              </a:rPr>
              <a:t>份</a:t>
            </a:r>
            <a:r>
              <a:rPr lang="zh-CN" altLang="en-US"/>
              <a:t>定义，所以</a:t>
            </a:r>
            <a:r>
              <a:rPr lang="en-US" altLang="zh-CN"/>
              <a:t> main.cpp </a:t>
            </a:r>
            <a:r>
              <a:rPr lang="zh-CN" altLang="en-US"/>
              <a:t>里只看到</a:t>
            </a:r>
            <a:r>
              <a:rPr lang="en-US" altLang="zh-CN"/>
              <a:t> sumto&lt;&gt; </a:t>
            </a:r>
            <a:r>
              <a:rPr lang="zh-CN" altLang="en-US"/>
              <a:t>函数的两份声明，从而出错。</a:t>
            </a:r>
            <a:endParaRPr lang="zh-CN" altLang="en-US"/>
          </a:p>
          <a:p>
            <a:r>
              <a:rPr lang="zh-CN" altLang="en-US"/>
              <a:t>解决：在看得见</a:t>
            </a:r>
            <a:r>
              <a:rPr lang="en-US" altLang="zh-CN"/>
              <a:t> sumto&lt;&gt; </a:t>
            </a:r>
            <a:r>
              <a:rPr lang="zh-CN" altLang="en-US"/>
              <a:t>定义的</a:t>
            </a:r>
            <a:r>
              <a:rPr lang="en-US" altLang="zh-CN"/>
              <a:t> sumto.cpp </a:t>
            </a:r>
            <a:r>
              <a:rPr lang="zh-CN" altLang="en-US"/>
              <a:t>里，增加两个显式编译模板的声明：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805" y="3256915"/>
            <a:ext cx="5660390" cy="3601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36645" y="6807200"/>
            <a:ext cx="2943860" cy="889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686425"/>
            <a:ext cx="838200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模板的惰性：延迟编译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要证明模板的惰性，只需看这个例子：</a:t>
            </a:r>
            <a:endParaRPr lang="zh-CN" altLang="en-US">
              <a:sym typeface="+mn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要是编译器哪怕细看了一眼：字符串怎么可能被写入呢？肯定是会出错的。</a:t>
            </a:r>
            <a:endParaRPr lang="zh-CN" altLang="en-US"/>
          </a:p>
          <a:p>
            <a:r>
              <a:rPr lang="zh-CN" altLang="en-US"/>
              <a:t>但是却没有出错，这是因为模板没有被调用，所以不会被实际编译！</a:t>
            </a:r>
            <a:endParaRPr lang="zh-CN" altLang="en-US"/>
          </a:p>
          <a:p>
            <a:r>
              <a:rPr lang="zh-CN" altLang="en-US"/>
              <a:t>而只有当</a:t>
            </a:r>
            <a:r>
              <a:rPr lang="en-US" altLang="zh-CN"/>
              <a:t> main </a:t>
            </a:r>
            <a:r>
              <a:rPr lang="zh-CN" altLang="en-US"/>
              <a:t>调用了这个函数，才会被编译，才会报错！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用一个假模板实现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sym typeface="+mn-ea"/>
              </a:rPr>
              <a:t>延迟编译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的技术，可以加快编译的速度，用于代理模式等。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4480" y="2155825"/>
            <a:ext cx="400304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基本学废！接下来看自动类型推导。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为什么需要自动类型推导（</a:t>
            </a:r>
            <a:r>
              <a:rPr lang="en-US" altLang="zh-CN"/>
              <a:t>auto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  <a:endParaRPr lang="zh-CN" altLang="en-US"/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  <a:endParaRPr lang="zh-CN" altLang="en-US"/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等价于：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如果说</a:t>
            </a:r>
            <a:r>
              <a:rPr lang="en-US" altLang="zh-CN"/>
              <a:t> int &amp; </a:t>
            </a:r>
            <a:r>
              <a:rPr lang="zh-CN" altLang="en-US"/>
              <a:t>相当于</a:t>
            </a:r>
            <a:r>
              <a:rPr lang="en-US" altLang="zh-CN"/>
              <a:t> int *</a:t>
            </a:r>
            <a:r>
              <a:rPr lang="zh-CN" altLang="en-US"/>
              <a:t>，那么</a:t>
            </a:r>
            <a:r>
              <a:rPr lang="en-US" altLang="zh-CN"/>
              <a:t> int const &amp; </a:t>
            </a:r>
            <a:r>
              <a:rPr lang="zh-CN" altLang="en-US"/>
              <a:t>就相当于</a:t>
            </a:r>
            <a:r>
              <a:rPr lang="en-US" altLang="zh-CN"/>
              <a:t> int const *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const </a:t>
            </a:r>
            <a:r>
              <a:rPr lang="zh-CN" altLang="en-US"/>
              <a:t>修饰符的存在，使得</a:t>
            </a:r>
            <a:r>
              <a:rPr lang="en-US" altLang="zh-CN"/>
              <a:t> ref </a:t>
            </a:r>
            <a:r>
              <a:rPr lang="zh-CN" altLang="en-US"/>
              <a:t>不能被写入（赋值）。</a:t>
            </a:r>
            <a:endParaRPr lang="zh-CN" altLang="en-US"/>
          </a:p>
          <a:p>
            <a:r>
              <a:rPr lang="zh-CN" altLang="en-US"/>
              <a:t>这样的好处是更加安全（编译器也能够放心大胆地做自动优化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为什么需要模板函数（</a:t>
            </a:r>
            <a:r>
              <a:rPr lang="en-US" altLang="zh-CN"/>
              <a:t>template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避免重复写代码。</a:t>
            </a:r>
            <a:endParaRPr lang="zh-CN" altLang="en-US"/>
          </a:p>
          <a:p>
            <a:r>
              <a:rPr lang="zh-CN" altLang="en-US"/>
              <a:t>比如，利用重载实现“将一个数乘以</a:t>
            </a:r>
            <a:r>
              <a:rPr lang="en-US" altLang="zh-CN"/>
              <a:t>2</a:t>
            </a:r>
            <a:r>
              <a:rPr lang="zh-CN" altLang="en-US"/>
              <a:t>”这个功能，需要：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Int, Float, Double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multiply(int)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(2); }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(float)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(Numeric *)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自动类型推导：函数返回引用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当然，函数的返回类型也可以是</a:t>
            </a:r>
            <a:r>
              <a:rPr lang="en-US" altLang="zh-CN">
                <a:sym typeface="+mn-ea"/>
              </a:rPr>
              <a:t> auto &amp;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 auto const &amp;</a:t>
            </a:r>
            <a:r>
              <a:rPr lang="zh-CN" altLang="en-US">
                <a:sym typeface="+mn-ea"/>
              </a:rPr>
              <a:t>。比如</a:t>
            </a:r>
            <a:r>
              <a:rPr lang="zh-CN" altLang="en-US" b="1">
                <a:sym typeface="+mn-ea"/>
              </a:rPr>
              <a:t>懒汉单例模式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理解右值：即将消失的，不长时间存在于内存中的值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831715"/>
          </a:xfrm>
        </p:spPr>
        <p:txBody>
          <a:bodyPr>
            <a:normAutofit lnSpcReduction="10000"/>
          </a:bodyPr>
          <a:p>
            <a:r>
              <a:rPr lang="zh-CN" altLang="en-US" b="1"/>
              <a:t>引用</a:t>
            </a:r>
            <a:r>
              <a:rPr lang="zh-CN" altLang="en-US"/>
              <a:t>又称为</a:t>
            </a:r>
            <a:r>
              <a:rPr lang="zh-CN" altLang="en-US" b="1"/>
              <a:t>左值</a:t>
            </a:r>
            <a:r>
              <a:rPr lang="zh-CN" altLang="en-US"/>
              <a:t>（</a:t>
            </a:r>
            <a:r>
              <a:rPr lang="en-US" altLang="zh-CN"/>
              <a:t>l-value</a:t>
            </a:r>
            <a:r>
              <a:rPr lang="zh-CN" altLang="en-US"/>
              <a:t>）。</a:t>
            </a:r>
            <a:r>
              <a:rPr lang="zh-CN" altLang="en-US" b="1"/>
              <a:t>左值</a:t>
            </a:r>
            <a:r>
              <a:rPr lang="zh-CN" altLang="en-US"/>
              <a:t>通常对应着一个</a:t>
            </a:r>
            <a:r>
              <a:rPr lang="zh-CN" altLang="en-US" b="1"/>
              <a:t>长时间存在于内存中的变量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除了左值之外，还有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r-value</a:t>
            </a:r>
            <a:r>
              <a:rPr lang="zh-CN" altLang="en-US">
                <a:sym typeface="+mn-ea"/>
              </a:rPr>
              <a:t>）。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通常是一个表达式，代表</a:t>
            </a:r>
            <a:r>
              <a:rPr lang="zh-CN" altLang="en-US" b="1">
                <a:sym typeface="+mn-ea"/>
              </a:rPr>
              <a:t>计算过程中临时生成的中间变量</a:t>
            </a:r>
            <a:r>
              <a:rPr lang="zh-CN" altLang="en-US">
                <a:sym typeface="+mn-ea"/>
              </a:rPr>
              <a:t>。因此有的教材又称之为消亡引用。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得名原因：左值常常位于等号的左边，而右值只能位于等号右边。如：</a:t>
            </a:r>
            <a:r>
              <a:rPr lang="en-US" altLang="zh-CN">
                <a:sym typeface="+mn-ea"/>
              </a:rPr>
              <a:t>a = 1;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已知：</a:t>
            </a:r>
            <a:r>
              <a:rPr lang="en-US" altLang="zh-CN">
                <a:sym typeface="+mn-ea"/>
              </a:rPr>
              <a:t>int a; int *p;</a:t>
            </a:r>
            <a:endParaRPr lang="zh-CN" altLang="en-US"/>
          </a:p>
          <a:p>
            <a:r>
              <a:rPr lang="zh-CN" altLang="en-US">
                <a:sym typeface="+mn-ea"/>
              </a:rPr>
              <a:t>左值类型：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int const 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左值</a:t>
            </a:r>
            <a:r>
              <a:rPr lang="zh-CN" altLang="en-US">
                <a:sym typeface="+mn-ea"/>
              </a:rPr>
              <a:t>例子：</a:t>
            </a:r>
            <a:r>
              <a:rPr lang="en-US" altLang="zh-CN">
                <a:sym typeface="+mn-ea"/>
              </a:rPr>
              <a:t>a, *p, p[a]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右值类型：</a:t>
            </a:r>
            <a:r>
              <a:rPr lang="en-US" altLang="zh-CN">
                <a:sym typeface="+mn-ea"/>
              </a:rPr>
              <a:t>int &amp;&amp;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</a:t>
            </a:r>
            <a:r>
              <a:rPr lang="zh-CN" altLang="en-US"/>
              <a:t>例子：</a:t>
            </a:r>
            <a:r>
              <a:rPr lang="en-US" altLang="zh-CN"/>
              <a:t>1, a + 1, *p + 1</a:t>
            </a:r>
            <a:endParaRPr lang="en-US" altLang="zh-CN"/>
          </a:p>
          <a:p>
            <a:r>
              <a:rPr lang="zh-CN" altLang="en-US"/>
              <a:t>不理解</a:t>
            </a:r>
            <a:r>
              <a:rPr lang="zh-CN" altLang="en-US">
                <a:sym typeface="+mn-ea"/>
              </a:rPr>
              <a:t>右值和右值引用</a:t>
            </a:r>
            <a:r>
              <a:rPr lang="zh-CN" altLang="en-US"/>
              <a:t>？没关系，老师也不理解，跳过即可！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  <a:endParaRPr lang="zh-CN" altLang="en-US"/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</a:t>
            </a:r>
            <a:r>
              <a:rPr lang="zh-CN" altLang="en-US" b="1"/>
              <a:t>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就会报错。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小彭老师发明：一个方便查看类型名的小工具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表达式</a:t>
            </a:r>
            <a:r>
              <a:rPr lang="en-US" altLang="zh-CN"/>
              <a:t>) </a:t>
            </a:r>
            <a:r>
              <a:rPr lang="zh-CN" altLang="en-US"/>
              <a:t>获取表达式的类型。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decltype(</a:t>
            </a:r>
            <a:r>
              <a:rPr lang="zh-CN" altLang="en-US">
                <a:sym typeface="+mn-ea"/>
              </a:rPr>
              <a:t>变量名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decltype(</a:t>
            </a:r>
            <a:r>
              <a:rPr lang="zh-CN" altLang="en-US">
                <a:sym typeface="+mn-ea"/>
              </a:rPr>
              <a:t>表达式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是不同的。</a:t>
            </a:r>
            <a:endParaRPr lang="zh-CN" altLang="en-US">
              <a:sym typeface="+mn-ea"/>
            </a:endParaRPr>
          </a:p>
          <a:p>
            <a:r>
              <a:rPr lang="zh-CN" altLang="en-US"/>
              <a:t>可以通过</a:t>
            </a:r>
            <a:r>
              <a:rPr lang="en-US" altLang="zh-CN"/>
              <a:t> decltype((a)) </a:t>
            </a:r>
            <a:r>
              <a:rPr lang="zh-CN" altLang="en-US"/>
              <a:t>来强制编译器使用后者，从而得到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自动类型推导：万能</a:t>
            </a:r>
            <a:r>
              <a:rPr lang="zh-CN" altLang="en-US">
                <a:sym typeface="+mn-ea"/>
              </a:rPr>
              <a:t>推导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如果一个</a:t>
            </a:r>
            <a:r>
              <a:rPr lang="zh-CN" altLang="en-US" b="1"/>
              <a:t>表达式</a:t>
            </a:r>
            <a:r>
              <a:rPr lang="zh-CN" altLang="en-US"/>
              <a:t>，我不知道他是个</a:t>
            </a:r>
            <a:r>
              <a:rPr lang="zh-CN" altLang="en-US">
                <a:sym typeface="+mn-ea"/>
              </a:rPr>
              <a:t>可变</a:t>
            </a:r>
            <a:r>
              <a:rPr lang="zh-CN" altLang="en-US"/>
              <a:t>引用（</a:t>
            </a:r>
            <a:r>
              <a:rPr lang="en-US" altLang="zh-CN"/>
              <a:t>int &amp;</a:t>
            </a:r>
            <a:r>
              <a:rPr lang="zh-CN" altLang="en-US"/>
              <a:t>），常引用（</a:t>
            </a:r>
            <a:r>
              <a:rPr lang="en-US" altLang="zh-CN"/>
              <a:t>int const &amp;</a:t>
            </a:r>
            <a:r>
              <a:rPr lang="zh-CN" altLang="en-US"/>
              <a:t>），右值引用（</a:t>
            </a:r>
            <a:r>
              <a:rPr lang="en-US" altLang="zh-CN"/>
              <a:t>int &amp;&amp;</a:t>
            </a:r>
            <a:r>
              <a:rPr lang="zh-CN" altLang="en-US"/>
              <a:t>），还是一个普通的值（</a:t>
            </a:r>
            <a:r>
              <a:rPr lang="en-US" altLang="zh-CN"/>
              <a:t>int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但我就是想要定义一个和</a:t>
            </a:r>
            <a:r>
              <a:rPr lang="zh-CN" altLang="en-US" b="1"/>
              <a:t>表达式</a:t>
            </a:r>
            <a:r>
              <a:rPr lang="zh-CN" altLang="en-US"/>
              <a:t>返回类型一样的变量，这时候可以用：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decltype(auto)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会自动推导为</a:t>
            </a:r>
            <a:r>
              <a:rPr lang="en-US" altLang="zh-CN"/>
              <a:t> func() </a:t>
            </a:r>
            <a:r>
              <a:rPr lang="zh-CN" altLang="en-US"/>
              <a:t>的返回类型。</a:t>
            </a:r>
            <a:endParaRPr lang="zh-CN" altLang="en-US"/>
          </a:p>
          <a:p>
            <a:r>
              <a:rPr lang="zh-CN" altLang="en-US"/>
              <a:t>和下面这种方式</a:t>
            </a:r>
            <a:r>
              <a:rPr lang="zh-CN" altLang="en-US">
                <a:sym typeface="+mn-ea"/>
              </a:rPr>
              <a:t>等价：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decltype(func())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zh-CN" altLang="en-US" b="1">
                <a:sym typeface="+mn-ea"/>
              </a:rPr>
              <a:t>代理模式</a:t>
            </a:r>
            <a:r>
              <a:rPr lang="zh-CN" altLang="en-US">
                <a:sym typeface="+mn-ea"/>
              </a:rPr>
              <a:t>中，用于</a:t>
            </a:r>
            <a:r>
              <a:rPr lang="zh-CN" altLang="en-US" b="1">
                <a:sym typeface="+mn-ea"/>
              </a:rPr>
              <a:t>完美转发</a:t>
            </a:r>
            <a:r>
              <a:rPr lang="zh-CN" altLang="en-US">
                <a:sym typeface="+mn-ea"/>
              </a:rPr>
              <a:t>函数返回值。比如：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at(size_t i) const {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m_internal_class.at(i);</a:t>
            </a:r>
            <a:b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20191215035217779"/>
          <p:cNvPicPr>
            <a:picLocks noChangeAspect="1"/>
          </p:cNvPicPr>
          <p:nvPr/>
        </p:nvPicPr>
        <p:blipFill>
          <a:blip r:embed="rId1">
            <a:lum bright="42000" contrast="-42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恭喜！你已经基本学废了自动类型推导！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怎么样，是不是非常方便呢？</a:t>
            </a:r>
            <a:endParaRPr lang="zh-CN" altLang="en-US">
              <a:sym typeface="+mn-ea"/>
            </a:endParaRPr>
          </a:p>
          <a:p>
            <a:r>
              <a:rPr lang="zh-CN" altLang="en-US"/>
              <a:t>如果不理解，跳过即可。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 altLang="zh-CN"/>
              <a:t>tuple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91380" cy="4351655"/>
          </a:xfrm>
        </p:spPr>
        <p:txBody>
          <a:bodyPr/>
          <a:p>
            <a:r>
              <a:rPr lang="en-US"/>
              <a:t>std::tuple&lt;...&gt; </a:t>
            </a:r>
            <a:r>
              <a:rPr lang="zh-CN" altLang="en-US"/>
              <a:t>可以将多个不同类型的值</a:t>
            </a:r>
            <a:r>
              <a:rPr lang="zh-CN" altLang="en-US" b="1"/>
              <a:t>打包</a:t>
            </a:r>
            <a:r>
              <a:rPr lang="zh-CN" altLang="en-US"/>
              <a:t>成一个。尖括号里填各个元素的类型。</a:t>
            </a:r>
            <a:endParaRPr lang="zh-CN" altLang="en-US"/>
          </a:p>
          <a:p>
            <a:r>
              <a:rPr lang="zh-CN" altLang="en-US"/>
              <a:t>之后可以用</a:t>
            </a:r>
            <a:r>
              <a:rPr lang="en-US" altLang="zh-CN"/>
              <a:t> std::get&lt;0&gt; </a:t>
            </a:r>
            <a:r>
              <a:rPr lang="zh-CN" altLang="en-US"/>
              <a:t>获取第</a:t>
            </a:r>
            <a:r>
              <a:rPr lang="en-US" altLang="zh-CN"/>
              <a:t>0</a:t>
            </a:r>
            <a:r>
              <a:rPr lang="zh-CN" altLang="en-US"/>
              <a:t>个元素，</a:t>
            </a:r>
            <a:r>
              <a:rPr lang="en-US" altLang="zh-CN"/>
              <a:t>std::get&lt;1&gt; </a:t>
            </a:r>
            <a:r>
              <a:rPr lang="zh-CN" altLang="en-US"/>
              <a:t>获取第</a:t>
            </a:r>
            <a:r>
              <a:rPr lang="en-US" altLang="zh-CN"/>
              <a:t>1</a:t>
            </a:r>
            <a:r>
              <a:rPr lang="zh-CN" altLang="en-US"/>
              <a:t>个元素，以此类推（从</a:t>
            </a:r>
            <a:r>
              <a:rPr lang="en-US" altLang="zh-CN"/>
              <a:t>0</a:t>
            </a:r>
            <a:r>
              <a:rPr lang="zh-CN" altLang="en-US"/>
              <a:t>开始数数）。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6870" y="2239645"/>
            <a:ext cx="6271260" cy="3522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81725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模板函数：定义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template &lt;class T&gt;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T </a:t>
            </a:r>
            <a:r>
              <a:rPr lang="zh-CN" altLang="en-US"/>
              <a:t>可以变成任意类型。</a:t>
            </a:r>
            <a:endParaRPr lang="zh-CN" altLang="en-US"/>
          </a:p>
          <a:p>
            <a:r>
              <a:rPr lang="zh-CN" altLang="en-US"/>
              <a:t>调用时</a:t>
            </a:r>
            <a:r>
              <a:rPr lang="en-US" altLang="zh-CN"/>
              <a:t> twice&lt;int&gt; </a:t>
            </a:r>
            <a:r>
              <a:rPr lang="zh-CN" altLang="en-US"/>
              <a:t>即可将</a:t>
            </a:r>
            <a:r>
              <a:rPr lang="en-US" altLang="zh-CN"/>
              <a:t> T </a:t>
            </a:r>
            <a:r>
              <a:rPr lang="zh-CN" altLang="en-US"/>
              <a:t>替换为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&lt;typename T&gt;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：如何化简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825625"/>
            <a:ext cx="5078730" cy="4351655"/>
          </a:xfrm>
        </p:spPr>
        <p:txBody>
          <a:bodyPr>
            <a:normAutofit/>
          </a:bodyPr>
          <a:p>
            <a:pPr marL="457200" indent="-457200">
              <a:buAutoNum type="arabicPeriod"/>
            </a:pPr>
            <a:r>
              <a:rPr lang="zh-CN" altLang="en-US"/>
              <a:t>当用于构造函数时，</a:t>
            </a:r>
            <a:r>
              <a:rPr lang="en-US"/>
              <a:t>std::tuple&lt;...&gt; </a:t>
            </a:r>
            <a:r>
              <a:rPr lang="zh-CN" altLang="en-US"/>
              <a:t>尖括号里的类型可以省略，这是</a:t>
            </a:r>
            <a:r>
              <a:rPr lang="en-US" altLang="zh-CN"/>
              <a:t> C++17 </a:t>
            </a:r>
            <a:r>
              <a:rPr lang="zh-CN" altLang="en-US"/>
              <a:t>的新特性：</a:t>
            </a:r>
            <a:r>
              <a:rPr lang="en-US" altLang="zh-CN"/>
              <a:t>CTAD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通过</a:t>
            </a:r>
            <a:r>
              <a:rPr lang="en-US" altLang="zh-CN"/>
              <a:t> auto </a:t>
            </a:r>
            <a:r>
              <a:rPr lang="zh-CN" altLang="en-US"/>
              <a:t>自动推导</a:t>
            </a:r>
            <a:r>
              <a:rPr lang="en-US" altLang="zh-CN"/>
              <a:t> get </a:t>
            </a:r>
            <a:r>
              <a:rPr lang="zh-CN" altLang="en-US"/>
              <a:t>的返回类型。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6445" y="1912620"/>
            <a:ext cx="545084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可是需要一个个去</a:t>
            </a:r>
            <a:r>
              <a:rPr lang="en-US" altLang="zh-CN"/>
              <a:t> get </a:t>
            </a:r>
            <a:r>
              <a:rPr lang="zh-CN" altLang="en-US"/>
              <a:t>还是好麻烦。</a:t>
            </a:r>
            <a:endParaRPr lang="zh-CN" altLang="en-US"/>
          </a:p>
          <a:p>
            <a:r>
              <a:rPr lang="zh-CN" altLang="en-US"/>
              <a:t>没关系，可以用</a:t>
            </a:r>
            <a:r>
              <a:rPr lang="zh-CN" altLang="en-US" b="1"/>
              <a:t>结构化绑定</a:t>
            </a:r>
            <a:r>
              <a:rPr lang="zh-CN" altLang="en-US"/>
              <a:t>的语法：</a:t>
            </a:r>
            <a:endParaRPr lang="zh-CN" altLang="en-US"/>
          </a:p>
          <a:p>
            <a:r>
              <a:rPr lang="en-US" altLang="zh-CN"/>
              <a:t>auto [x, y, ...] = tup;</a:t>
            </a:r>
            <a:endParaRPr lang="en-US" altLang="zh-CN"/>
          </a:p>
          <a:p>
            <a:r>
              <a:rPr lang="zh-CN" altLang="en-US"/>
              <a:t>利用一个方括号，里面是变量名列表，即可</a:t>
            </a:r>
            <a:r>
              <a:rPr lang="zh-CN" altLang="en-US" b="1"/>
              <a:t>解包</a:t>
            </a:r>
            <a:r>
              <a:rPr lang="zh-CN" altLang="en-US"/>
              <a:t>一个</a:t>
            </a:r>
            <a:r>
              <a:rPr lang="en-US" altLang="zh-CN"/>
              <a:t> tuple</a:t>
            </a:r>
            <a:r>
              <a:rPr lang="zh-CN" altLang="en-US"/>
              <a:t>。里面的数据会按顺序赋值给每个变量，非常方便。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9945" y="2267585"/>
            <a:ext cx="5325110" cy="34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/>
              <a:t>结构化绑定也支持绑定为</a:t>
            </a:r>
            <a:r>
              <a:rPr lang="zh-CN" altLang="en-US" b="1"/>
              <a:t>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&amp;[x, y, ...] = tup;</a:t>
            </a:r>
            <a:endParaRPr lang="en-US" altLang="zh-CN"/>
          </a:p>
          <a:p>
            <a:r>
              <a:rPr lang="zh-CN" altLang="en-US"/>
              <a:t>这样相当于解包出来的</a:t>
            </a:r>
            <a:r>
              <a:rPr lang="en-US" altLang="zh-CN"/>
              <a:t> x, y, ... </a:t>
            </a:r>
            <a:r>
              <a:rPr lang="zh-CN" altLang="en-US"/>
              <a:t>都是</a:t>
            </a:r>
            <a:r>
              <a:rPr lang="en-US" altLang="zh-CN"/>
              <a:t> auto &amp; </a:t>
            </a:r>
            <a:r>
              <a:rPr lang="zh-CN" altLang="en-US"/>
              <a:t>推导出来的引用类型。对引用的修改可以影响到原</a:t>
            </a:r>
            <a:r>
              <a:rPr lang="en-US" altLang="zh-CN"/>
              <a:t> tuple </a:t>
            </a:r>
            <a:r>
              <a:rPr lang="zh-CN" altLang="en-US"/>
              <a:t>内的值。</a:t>
            </a:r>
            <a:endParaRPr lang="zh-CN" altLang="en-US"/>
          </a:p>
          <a:p>
            <a:r>
              <a:rPr lang="zh-CN" altLang="en-US"/>
              <a:t>同理，通过</a:t>
            </a:r>
            <a:r>
              <a:rPr lang="en-US" altLang="zh-CN"/>
              <a:t> auto const &amp; </a:t>
            </a:r>
            <a:r>
              <a:rPr lang="zh-CN" altLang="en-US">
                <a:sym typeface="+mn-ea"/>
              </a:rPr>
              <a:t>绑定为</a:t>
            </a:r>
            <a:r>
              <a:rPr lang="zh-CN" altLang="en-US" b="1"/>
              <a:t>常引用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const &amp;[x, y, ...] = tup;</a:t>
            </a:r>
            <a:endParaRPr lang="en-US" altLang="zh-CN"/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</a:rPr>
              <a:t>常引用虽然不能修改，但是可以避免一次不必要拷贝。</a:t>
            </a:r>
            <a:endParaRPr lang="zh-CN" altLang="en-US" sz="175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2325" y="2161540"/>
            <a:ext cx="5648325" cy="368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结构化绑定为万能</a:t>
            </a:r>
            <a:r>
              <a:rPr lang="zh-CN" altLang="en-US">
                <a:sym typeface="+mn-ea"/>
              </a:rPr>
              <a:t>推导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不过要注意一下</a:t>
            </a:r>
            <a:r>
              <a:rPr lang="zh-CN" altLang="en-US">
                <a:sym typeface="+mn-ea"/>
              </a:rPr>
              <a:t>万能推导的</a:t>
            </a:r>
            <a:r>
              <a:rPr lang="en-US" altLang="zh-CN">
                <a:sym typeface="+mn-ea"/>
              </a:rPr>
              <a:t> decltype(auto)</a:t>
            </a:r>
            <a:r>
              <a:rPr lang="zh-CN" altLang="en-US">
                <a:sym typeface="+mn-ea"/>
              </a:rPr>
              <a:t>，由于</a:t>
            </a:r>
            <a:r>
              <a:rPr lang="zh-CN" altLang="en-US" b="1">
                <a:sym typeface="+mn-ea"/>
              </a:rPr>
              <a:t>历史原因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他对应的结构化绑定是</a:t>
            </a:r>
            <a:r>
              <a:rPr lang="en-US" altLang="zh-CN">
                <a:sym typeface="+mn-ea"/>
              </a:rPr>
              <a:t> auto &amp;&amp;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auto &amp;&amp;[x, y, ...] = tup;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正确！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[x, y, ...] = tup;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！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对的，是两个与号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&amp;&amp;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325" y="2214880"/>
            <a:ext cx="57384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结构化绑定：还可以是任意自定义类！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其实，</a:t>
            </a:r>
            <a:r>
              <a:rPr lang="zh-CN" b="1">
                <a:sym typeface="+mn-ea"/>
              </a:rPr>
              <a:t>结构化绑定</a:t>
            </a:r>
            <a:r>
              <a:rPr lang="zh-CN">
                <a:sym typeface="+mn-ea"/>
              </a:rPr>
              <a:t>不仅可以解包</a:t>
            </a:r>
            <a:r>
              <a:rPr lang="en-US" altLang="zh-CN">
                <a:sym typeface="+mn-ea"/>
              </a:rPr>
              <a:t> std::tuple</a:t>
            </a:r>
            <a:r>
              <a:rPr lang="zh-CN" altLang="en-US">
                <a:sym typeface="+mn-ea"/>
              </a:rPr>
              <a:t>，还可以解包</a:t>
            </a:r>
            <a:r>
              <a:rPr lang="zh-CN" altLang="en-US" u="sng">
                <a:sym typeface="+mn-ea"/>
              </a:rPr>
              <a:t>任意用户自定义类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配合打包的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初始化表达式，真是太便利了！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惊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不惊喜？意不意外？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endParaRPr lang="en-US" altLang="zh-CN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可惜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std::get 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并不支持自定义类。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46445" y="1959610"/>
            <a:ext cx="5450840" cy="408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315" y="6541770"/>
            <a:ext cx="1035685" cy="3162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64830" y="4486275"/>
            <a:ext cx="1205865" cy="2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9320" y="5012055"/>
            <a:ext cx="6394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：用于函数多个返回值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std::tuple </a:t>
            </a:r>
            <a:r>
              <a:rPr lang="zh-CN" altLang="en-US"/>
              <a:t>可以用于有</a:t>
            </a:r>
            <a:r>
              <a:rPr lang="zh-CN" altLang="en-US" b="1"/>
              <a:t>多个返回值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如上一讲中所说，当函数返回值确定时，</a:t>
            </a:r>
            <a:r>
              <a:rPr lang="en-US" altLang="zh-CN"/>
              <a:t>return </a:t>
            </a:r>
            <a:r>
              <a:rPr lang="zh-CN" altLang="en-US"/>
              <a:t>可以用</a:t>
            </a:r>
            <a:r>
              <a:rPr lang="en-US" altLang="zh-CN"/>
              <a:t> {} </a:t>
            </a:r>
            <a:r>
              <a:rPr lang="zh-CN" altLang="en-US"/>
              <a:t>表达式初始化，不必重复写前面的</a:t>
            </a:r>
            <a:r>
              <a:rPr lang="zh-CN" altLang="en-US">
                <a:sym typeface="+mn-ea"/>
              </a:rPr>
              <a:t>类名</a:t>
            </a:r>
            <a:r>
              <a:rPr lang="en-US" altLang="zh-CN"/>
              <a:t> std::tuple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42965" y="1397000"/>
            <a:ext cx="5258435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/>
              <a:t>optional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有些函数，本来要返回</a:t>
            </a:r>
            <a:r>
              <a:rPr lang="en-US" altLang="zh-CN"/>
              <a:t> T </a:t>
            </a:r>
            <a:r>
              <a:rPr lang="zh-CN" altLang="en-US"/>
              <a:t>类型，但是有可能会失败！</a:t>
            </a:r>
            <a:endParaRPr lang="zh-CN" altLang="en-US"/>
          </a:p>
          <a:p>
            <a:r>
              <a:rPr lang="zh-CN" altLang="en-US"/>
              <a:t>上个例子中用</a:t>
            </a:r>
            <a:r>
              <a:rPr lang="en-US" altLang="zh-CN"/>
              <a:t> std::tuple&lt;bool, T&gt;</a:t>
            </a:r>
            <a:r>
              <a:rPr lang="zh-CN" altLang="en-US"/>
              <a:t>，其中第一个</a:t>
            </a:r>
            <a:r>
              <a:rPr lang="en-US" altLang="zh-CN"/>
              <a:t> bool </a:t>
            </a:r>
            <a:r>
              <a:rPr lang="zh-CN" altLang="en-US"/>
              <a:t>表示成功与否。但是这样尽管失败了还是需要指定一个值</a:t>
            </a:r>
            <a:r>
              <a:rPr lang="en-US" altLang="zh-CN"/>
              <a:t> 0.0f</a:t>
            </a:r>
            <a:r>
              <a:rPr lang="zh-CN" altLang="en-US"/>
              <a:t>，非常麻烦。</a:t>
            </a:r>
            <a:endParaRPr lang="zh-CN" altLang="en-US"/>
          </a:p>
          <a:p>
            <a:r>
              <a:rPr lang="zh-CN" altLang="en-US"/>
              <a:t>这种情况推荐用</a:t>
            </a:r>
            <a:r>
              <a:rPr lang="en-US" altLang="zh-CN"/>
              <a:t> std::optional&lt;T&gt;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成功时，直接返回</a:t>
            </a:r>
            <a:r>
              <a:rPr lang="en-US" altLang="zh-CN"/>
              <a:t> T</a:t>
            </a:r>
            <a:r>
              <a:rPr lang="zh-CN" altLang="en-US"/>
              <a:t>。失败时，只需返回</a:t>
            </a:r>
            <a:r>
              <a:rPr lang="en-US" altLang="zh-CN"/>
              <a:t> std::nullopt </a:t>
            </a:r>
            <a:r>
              <a:rPr lang="zh-CN" altLang="en-US"/>
              <a:t>即可。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模板函数：自动推导参数类型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那这样需要手动写</a:t>
            </a:r>
            <a:r>
              <a:rPr lang="en-US" altLang="zh-CN"/>
              <a:t> &lt;int&gt;</a:t>
            </a:r>
            <a:r>
              <a:rPr lang="zh-CN" altLang="en-US"/>
              <a:t>，</a:t>
            </a:r>
            <a:r>
              <a:rPr lang="en-US" altLang="zh-CN"/>
              <a:t>&lt;float&gt; </a:t>
            </a:r>
            <a:r>
              <a:rPr lang="zh-CN" altLang="en-US"/>
              <a:t>用起来还不如重载方便了？</a:t>
            </a:r>
            <a:endParaRPr lang="zh-CN" altLang="en-US"/>
          </a:p>
          <a:p>
            <a:r>
              <a:rPr lang="zh-CN" altLang="en-US"/>
              <a:t>别担心，</a:t>
            </a:r>
            <a:r>
              <a:rPr lang="en-US" altLang="zh-CN"/>
              <a:t>C++ </a:t>
            </a:r>
            <a:r>
              <a:rPr lang="zh-CN" altLang="en-US"/>
              <a:t>规定：</a:t>
            </a:r>
            <a:endParaRPr lang="zh-CN" altLang="en-US"/>
          </a:p>
          <a:p>
            <a:r>
              <a:rPr lang="zh-CN" altLang="en-US"/>
              <a:t>当模板类型参数</a:t>
            </a:r>
            <a:r>
              <a:rPr lang="en-US" altLang="zh-CN"/>
              <a:t> T </a:t>
            </a:r>
            <a:r>
              <a:rPr lang="zh-CN" altLang="en-US"/>
              <a:t>作为函数参数时，则</a:t>
            </a:r>
            <a:r>
              <a:rPr lang="zh-CN" altLang="en-US" b="1"/>
              <a:t>可以省略该模板参数</a:t>
            </a:r>
            <a:r>
              <a:rPr lang="zh-CN" altLang="en-US"/>
              <a:t>。自动根据调用者的参数判断。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有时候，一个统一的实现（比如</a:t>
            </a:r>
            <a:r>
              <a:rPr lang="en-US" altLang="zh-CN"/>
              <a:t> t * 2</a:t>
            </a:r>
            <a:r>
              <a:rPr lang="zh-CN" altLang="en-US"/>
              <a:t>）满足不了某些特殊情况。比如</a:t>
            </a:r>
            <a:r>
              <a:rPr lang="en-US" altLang="zh-CN"/>
              <a:t> std::string </a:t>
            </a:r>
            <a:r>
              <a:rPr lang="zh-CN" altLang="en-US"/>
              <a:t>就不能用乘法来重复，这时候我们需要用</a:t>
            </a:r>
            <a:r>
              <a:rPr lang="en-US" altLang="zh-CN"/>
              <a:t> t + t </a:t>
            </a:r>
            <a:r>
              <a:rPr lang="zh-CN" altLang="en-US"/>
              <a:t>来替代，怎么办呢？</a:t>
            </a:r>
            <a:endParaRPr lang="zh-CN" altLang="en-US"/>
          </a:p>
          <a:p>
            <a:r>
              <a:rPr lang="zh-CN" altLang="en-US"/>
              <a:t>没关系，只需添加一个</a:t>
            </a:r>
            <a:r>
              <a:rPr lang="en-US" altLang="zh-CN"/>
              <a:t> twice(std::string) </a:t>
            </a:r>
            <a:r>
              <a:rPr lang="zh-CN" altLang="en-US"/>
              <a:t>即可，他会自动和已有的模板</a:t>
            </a:r>
            <a:r>
              <a:rPr lang="en-US" altLang="zh-CN"/>
              <a:t> twice&lt;T&gt;(T) </a:t>
            </a:r>
            <a:r>
              <a:rPr lang="zh-CN" altLang="en-US"/>
              <a:t>之间相互</a:t>
            </a:r>
            <a:r>
              <a:rPr lang="zh-CN" altLang="en-US" b="1"/>
              <a:t>重载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1825625"/>
            <a:ext cx="6252210" cy="4066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但是这样也有一个问题，那就是如果我用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twice(“hello”)</a:t>
            </a:r>
            <a:r>
              <a:rPr lang="en-US" altLang="zh-CN"/>
              <a:t> </a:t>
            </a:r>
            <a:r>
              <a:rPr lang="zh-CN" altLang="en-US"/>
              <a:t>这样去调用，他不会自动</a:t>
            </a:r>
            <a:r>
              <a:rPr lang="zh-CN" altLang="en-US" b="1"/>
              <a:t>隐式转换</a:t>
            </a:r>
            <a:r>
              <a:rPr lang="zh-CN" altLang="en-US"/>
              <a:t>到</a:t>
            </a:r>
            <a:r>
              <a:rPr lang="en-US" altLang="zh-CN"/>
              <a:t> std::string </a:t>
            </a:r>
            <a:r>
              <a:rPr lang="zh-CN" altLang="en-US"/>
              <a:t>并调用那个特化函数，而是会去调用模板函数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twice&lt;char *&gt;(“hello”)</a:t>
            </a:r>
            <a:r>
              <a:rPr lang="zh-CN" altLang="en-US">
                <a:sym typeface="+mn-ea"/>
              </a:rPr>
              <a:t>，从而</a:t>
            </a:r>
            <a:r>
              <a:rPr lang="zh-CN">
                <a:sym typeface="+mn-ea"/>
              </a:rPr>
              <a:t>出错。</a:t>
            </a:r>
            <a:endParaRPr lang="zh-CN">
              <a:sym typeface="+mn-ea"/>
            </a:endParaRPr>
          </a:p>
          <a:p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可能的解决方案：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SFINAE</a:t>
            </a:r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19115"/>
            <a:ext cx="5829300" cy="1238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815" y="1750695"/>
            <a:ext cx="557911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模板函数：默认参数类型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但是如果模板</a:t>
            </a:r>
            <a:r>
              <a:rPr lang="zh-CN" altLang="en-US">
                <a:sym typeface="+mn-ea"/>
              </a:rPr>
              <a:t>类型</a:t>
            </a:r>
            <a:r>
              <a:rPr lang="zh-CN" altLang="en-US"/>
              <a:t>参数</a:t>
            </a:r>
            <a:r>
              <a:rPr lang="en-US" altLang="zh-CN"/>
              <a:t> T </a:t>
            </a:r>
            <a:r>
              <a:rPr lang="zh-CN" altLang="en-US"/>
              <a:t>没有出现在函数的参数中，那么编译器就无法推断，就不得不手动指定了。</a:t>
            </a:r>
            <a:endParaRPr lang="zh-CN" altLang="en-US"/>
          </a:p>
          <a:p>
            <a:r>
              <a:rPr lang="zh-CN" altLang="en-US"/>
              <a:t>但是，可以通过</a:t>
            </a:r>
            <a:endParaRPr lang="zh-CN" altLang="en-US"/>
          </a:p>
          <a:p>
            <a:r>
              <a:rPr lang="en-US" altLang="zh-CN"/>
              <a:t>template &lt;class T = int&gt;</a:t>
            </a:r>
            <a:endParaRPr lang="en-US" altLang="zh-CN"/>
          </a:p>
          <a:p>
            <a:r>
              <a:rPr lang="zh-CN" altLang="en-US"/>
              <a:t>表示调用者没有指定时，</a:t>
            </a:r>
            <a:r>
              <a:rPr lang="en-US" altLang="zh-CN"/>
              <a:t>T </a:t>
            </a:r>
            <a:r>
              <a:rPr lang="zh-CN" altLang="en-US"/>
              <a:t>默认为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模板参数：整数也可以作为参数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template &lt;class T&gt;</a:t>
            </a:r>
            <a:endParaRPr lang="en-US" altLang="zh-CN"/>
          </a:p>
          <a:p>
            <a:r>
              <a:rPr lang="zh-CN" altLang="en-US"/>
              <a:t>可以声明类型</a:t>
            </a:r>
            <a:r>
              <a:rPr lang="en-US" altLang="zh-CN"/>
              <a:t> T </a:t>
            </a:r>
            <a:r>
              <a:rPr lang="zh-CN" altLang="en-US"/>
              <a:t>作为模板尖括号里的参数。除了类型，任意整数也可以作为模板参数：</a:t>
            </a:r>
            <a:endParaRPr lang="zh-CN" altLang="en-US"/>
          </a:p>
          <a:p>
            <a:r>
              <a:rPr lang="en-US" altLang="zh-CN"/>
              <a:t>template &lt;int N&gt;</a:t>
            </a:r>
            <a:endParaRPr lang="en-US" altLang="zh-CN"/>
          </a:p>
          <a:p>
            <a:r>
              <a:rPr lang="zh-CN" altLang="en-US"/>
              <a:t>来声明一个整数</a:t>
            </a:r>
            <a:r>
              <a:rPr lang="en-US" altLang="zh-CN"/>
              <a:t> N </a:t>
            </a:r>
            <a:r>
              <a:rPr lang="zh-CN" altLang="en-US"/>
              <a:t>作为模板参数。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enum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&lt;float F, glm::vec3 V&gt;  //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错误！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6820</Words>
  <Application>WPS Presentation</Application>
  <PresentationFormat>宽屏</PresentationFormat>
  <Paragraphs>392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Arial</vt:lpstr>
      <vt:lpstr>SimSun</vt:lpstr>
      <vt:lpstr>Wingdings</vt:lpstr>
      <vt:lpstr>Liberation Sans</vt:lpstr>
      <vt:lpstr>Adobe Helvetica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现代C++进阶：模板元编程</vt:lpstr>
      <vt:lpstr>高性能并行编程与优化 - 课程大纲</vt:lpstr>
      <vt:lpstr>为什么需要模板函数（template）</vt:lpstr>
      <vt:lpstr>模板函数：定义</vt:lpstr>
      <vt:lpstr>模板函数：自动推导参数类型</vt:lpstr>
      <vt:lpstr>模板函数：特化的重载</vt:lpstr>
      <vt:lpstr>模板函数：特化的重载（续）</vt:lpstr>
      <vt:lpstr>模板函数：默认参数类型</vt:lpstr>
      <vt:lpstr>模板参数：整数也可以作为参数</vt:lpstr>
      <vt:lpstr>模板参数：多个模板参数</vt:lpstr>
      <vt:lpstr>模板参数：参数部分特化</vt:lpstr>
      <vt:lpstr>为什么要支持整数作为模板参数：因为是编译期常量</vt:lpstr>
      <vt:lpstr>PowerPoint 演示文稿</vt:lpstr>
      <vt:lpstr>模板的应用：编译期优化案例</vt:lpstr>
      <vt:lpstr>模板的应用：编译期优化案例（续）</vt:lpstr>
      <vt:lpstr>模板的应用：编译期分支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模板函数：大家学废了吗！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小彭老师发明：一个方便查看类型名的小工具</vt:lpstr>
      <vt:lpstr>获取变量的类型：decltype</vt:lpstr>
      <vt:lpstr>获取表达式的类型：decltype</vt:lpstr>
      <vt:lpstr>自动类型推导：万能推导（decltype(auto)）</vt:lpstr>
      <vt:lpstr>恭喜！你已经基本学废了自动类型推导！</vt:lpstr>
      <vt:lpstr>常用容器：tuple</vt:lpstr>
      <vt:lpstr>tuple：如何化简</vt:lpstr>
      <vt:lpstr>tuple：结构化绑定</vt:lpstr>
      <vt:lpstr>tuple：结构化绑定为引用</vt:lpstr>
      <vt:lpstr>tuple：结构化绑定为万能推导</vt:lpstr>
      <vt:lpstr>结构化绑定：还可以是任意自定义类！</vt:lpstr>
      <vt:lpstr>tuple：用于函数多个返回值</vt:lpstr>
      <vt:lpstr>常用容器：optional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342</cp:revision>
  <dcterms:created xsi:type="dcterms:W3CDTF">2021-12-23T03:04:20Z</dcterms:created>
  <dcterms:modified xsi:type="dcterms:W3CDTF">2021-12-23T03:04:20Z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